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0" r:id="rId5"/>
    <p:sldMasterId id="2147483964" r:id="rId6"/>
  </p:sldMasterIdLst>
  <p:notesMasterIdLst>
    <p:notesMasterId r:id="rId31"/>
  </p:notesMasterIdLst>
  <p:sldIdLst>
    <p:sldId id="256" r:id="rId7"/>
    <p:sldId id="293" r:id="rId8"/>
    <p:sldId id="294" r:id="rId9"/>
    <p:sldId id="295" r:id="rId10"/>
    <p:sldId id="296" r:id="rId11"/>
    <p:sldId id="298" r:id="rId12"/>
    <p:sldId id="299" r:id="rId13"/>
    <p:sldId id="290" r:id="rId14"/>
    <p:sldId id="291" r:id="rId15"/>
    <p:sldId id="292" r:id="rId16"/>
    <p:sldId id="266" r:id="rId17"/>
    <p:sldId id="273" r:id="rId18"/>
    <p:sldId id="265" r:id="rId19"/>
    <p:sldId id="274" r:id="rId20"/>
    <p:sldId id="275" r:id="rId21"/>
    <p:sldId id="276" r:id="rId22"/>
    <p:sldId id="277" r:id="rId23"/>
    <p:sldId id="281" r:id="rId24"/>
    <p:sldId id="284" r:id="rId25"/>
    <p:sldId id="285" r:id="rId26"/>
    <p:sldId id="286" r:id="rId27"/>
    <p:sldId id="288" r:id="rId28"/>
    <p:sldId id="283" r:id="rId29"/>
    <p:sldId id="261" r:id="rId30"/>
  </p:sldIdLst>
  <p:sldSz cx="12192000" cy="6858000"/>
  <p:notesSz cx="68580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A8522"/>
    <a:srgbClr val="BE51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53" autoAdjust="0"/>
    <p:restoredTop sz="89565" autoAdjust="0"/>
  </p:normalViewPr>
  <p:slideViewPr>
    <p:cSldViewPr snapToGrid="0">
      <p:cViewPr varScale="1">
        <p:scale>
          <a:sx n="70" d="100"/>
          <a:sy n="70" d="100"/>
        </p:scale>
        <p:origin x="768" y="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5050"/>
    </p:cViewPr>
  </p:sorterViewPr>
  <p:notesViewPr>
    <p:cSldViewPr snapToGrid="0">
      <p:cViewPr varScale="1">
        <p:scale>
          <a:sx n="75" d="100"/>
          <a:sy n="75" d="100"/>
        </p:scale>
        <p:origin x="35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643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F8130CE5-07E2-3344-92B6-95057E56FF34}" type="datetimeFigureOut">
              <a:rPr lang="es-ES"/>
              <a:pPr>
                <a:defRPr/>
              </a:pPr>
              <a:t>24/05/2018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73893"/>
            <a:ext cx="5486400" cy="366045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Editar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647EA902-091C-0242-A926-1BD07A64628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36375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tiva Opcion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180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tiva Casa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1" y="0"/>
            <a:ext cx="12162282" cy="6857999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23342" y="0"/>
            <a:ext cx="10515600" cy="7747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tiva Casa Ne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1" y="0"/>
            <a:ext cx="12158519" cy="6857999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23342" y="0"/>
            <a:ext cx="10515600" cy="7747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56"/>
            <a:ext cx="12158519" cy="685228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tiva Casa Amar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03" y="3318"/>
            <a:ext cx="12150515" cy="6851364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23342" y="0"/>
            <a:ext cx="10515600" cy="7747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tiva Casa 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" y="2122"/>
            <a:ext cx="12161121" cy="6853756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23342" y="0"/>
            <a:ext cx="10515600" cy="7747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tiva Casa 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B03929-A7B0-6C4D-984B-CE61D7DFC5AD}" type="datetimeFigureOut">
              <a:rPr lang="es-ES" smtClean="0"/>
              <a:pPr>
                <a:defRPr/>
              </a:pPr>
              <a:t>24/05/2018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A8312D-05E9-674D-BE51-9174CBE53182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636"/>
            <a:ext cx="12158519" cy="6851364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 userDrawn="1"/>
        </p:nvSpPr>
        <p:spPr>
          <a:xfrm>
            <a:off x="823342" y="0"/>
            <a:ext cx="10515600" cy="774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r>
              <a:rPr lang="es-ES_tradnl"/>
              <a:t>Clic para editar título</a:t>
            </a:r>
            <a:endParaRPr lang="es-ES_tradnl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" y="6636"/>
            <a:ext cx="12150515" cy="685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9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tiva Árbol Aguamarin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" y="4514"/>
            <a:ext cx="12156877" cy="685136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3342" y="0"/>
            <a:ext cx="10515600" cy="7747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tiva Árbol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04" y="2122"/>
            <a:ext cx="12154755" cy="6853755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23342" y="0"/>
            <a:ext cx="10515600" cy="7747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tiva Árbol Ne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2" y="3317"/>
            <a:ext cx="12156877" cy="6851364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23342" y="0"/>
            <a:ext cx="10515600" cy="7747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tiva Árbol Amar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04" y="3318"/>
            <a:ext cx="12150513" cy="6851363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23342" y="0"/>
            <a:ext cx="10515600" cy="7747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tiva Árbol 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3" y="4244"/>
            <a:ext cx="12149838" cy="6853755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23342" y="0"/>
            <a:ext cx="10515600" cy="7747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83" y="0"/>
            <a:ext cx="12162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562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tiva Árbol 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9" y="6636"/>
            <a:ext cx="12139242" cy="6851363"/>
          </a:xfrm>
          <a:prstGeom prst="rect">
            <a:avLst/>
          </a:prstGeom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23342" y="0"/>
            <a:ext cx="10515600" cy="7747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tiva Gente Aguamarin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1" y="4514"/>
            <a:ext cx="12145599" cy="685136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3342" y="0"/>
            <a:ext cx="10515600" cy="7747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tiva Gente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42" y="2122"/>
            <a:ext cx="12143480" cy="6853754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23342" y="0"/>
            <a:ext cx="10515600" cy="7747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tiva Gente Ne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61" y="3317"/>
            <a:ext cx="12145599" cy="6851363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23342" y="0"/>
            <a:ext cx="10515600" cy="7747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tiva Gente Amar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39" y="3318"/>
            <a:ext cx="12139242" cy="6851362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23342" y="0"/>
            <a:ext cx="10515600" cy="7747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tiva Gente 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3" y="4244"/>
            <a:ext cx="12149838" cy="6853754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23342" y="0"/>
            <a:ext cx="10515600" cy="7747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tiva Gente 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9" y="6636"/>
            <a:ext cx="12139242" cy="6851362"/>
          </a:xfrm>
          <a:prstGeom prst="rect">
            <a:avLst/>
          </a:prstGeom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23342" y="0"/>
            <a:ext cx="10515600" cy="7747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on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 hasCustomPrompt="1"/>
          </p:nvPr>
        </p:nvSpPr>
        <p:spPr>
          <a:xfrm>
            <a:off x="774700" y="22828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s-ES_tradnl" dirty="0"/>
              <a:t>Clic para agregar un cuadro o una imagen que no </a:t>
            </a:r>
            <a:r>
              <a:rPr lang="es-ES_tradnl"/>
              <a:t>necesite fondo</a:t>
            </a:r>
            <a:endParaRPr lang="es-ES_tradnl" dirty="0"/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87834"/>
            <a:ext cx="10972800" cy="652934"/>
          </a:xfrm>
          <a:prstGeom prst="rect">
            <a:avLst/>
          </a:prstGeom>
        </p:spPr>
        <p:txBody>
          <a:bodyPr/>
          <a:lstStyle>
            <a:lvl1pPr>
              <a:defRPr sz="3200" baseline="0">
                <a:solidFill>
                  <a:srgbClr val="136A2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Ingresar</a:t>
            </a:r>
            <a:r>
              <a:rPr lang="en-US" dirty="0"/>
              <a:t>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aquí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726100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764704"/>
            <a:ext cx="10972800" cy="792088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136A27"/>
                </a:solidFill>
                <a:latin typeface="Arial" panose="020B0604020202020204" pitchFamily="34" charset="0"/>
                <a:ea typeface="Open Sans Extrabold" panose="020B09060308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Ingresar</a:t>
            </a:r>
            <a:r>
              <a:rPr lang="en-US" dirty="0"/>
              <a:t>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aquí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700809"/>
            <a:ext cx="10972800" cy="4425355"/>
          </a:xfrm>
        </p:spPr>
        <p:txBody>
          <a:bodyPr/>
          <a:lstStyle>
            <a:lvl1pPr marL="0" indent="0">
              <a:buFontTx/>
              <a:buNone/>
              <a:defRPr sz="2400" baseline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20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aseline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err="1"/>
              <a:t>Ingresar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</a:t>
            </a:r>
            <a:r>
              <a:rPr lang="en-US" dirty="0" err="1"/>
              <a:t>aquí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nivel</a:t>
            </a:r>
            <a:endParaRPr lang="en-US" dirty="0"/>
          </a:p>
          <a:p>
            <a:pPr lvl="2"/>
            <a:r>
              <a:rPr lang="en-US" dirty="0" err="1"/>
              <a:t>Tercer</a:t>
            </a:r>
            <a:r>
              <a:rPr lang="en-US" dirty="0"/>
              <a:t> </a:t>
            </a:r>
            <a:r>
              <a:rPr lang="en-US" dirty="0" err="1"/>
              <a:t>nivel</a:t>
            </a:r>
            <a:endParaRPr lang="en-US" dirty="0"/>
          </a:p>
          <a:p>
            <a:pPr lvl="3"/>
            <a:r>
              <a:rPr lang="en-US" dirty="0"/>
              <a:t>Cuarto </a:t>
            </a:r>
            <a:r>
              <a:rPr lang="en-US" dirty="0" err="1"/>
              <a:t>nivel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nivel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22070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tiva Sol Agua Mar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2" y="2854"/>
            <a:ext cx="12158521" cy="685229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3342" y="0"/>
            <a:ext cx="10515600" cy="7747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</p:spTree>
    <p:extLst>
      <p:ext uri="{BB962C8B-B14F-4D97-AF65-F5344CB8AC3E}">
        <p14:creationId xmlns:p14="http://schemas.microsoft.com/office/powerpoint/2010/main" val="25086574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Listas a 2 columna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87834"/>
            <a:ext cx="10972800" cy="652934"/>
          </a:xfrm>
          <a:prstGeom prst="rect">
            <a:avLst/>
          </a:prstGeom>
        </p:spPr>
        <p:txBody>
          <a:bodyPr/>
          <a:lstStyle>
            <a:lvl1pPr>
              <a:defRPr sz="3200" baseline="0">
                <a:solidFill>
                  <a:srgbClr val="136A2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Ingresar</a:t>
            </a:r>
            <a:r>
              <a:rPr lang="en-US" dirty="0"/>
              <a:t>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aquí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484784"/>
            <a:ext cx="5384800" cy="4536504"/>
          </a:xfrm>
        </p:spPr>
        <p:txBody>
          <a:bodyPr/>
          <a:lstStyle>
            <a:lvl1pPr marL="0" indent="0">
              <a:buNone/>
              <a:defRPr sz="2400">
                <a:solidFill>
                  <a:srgbClr val="8BB92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aseline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 baseline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err="1"/>
              <a:t>Ingresar</a:t>
            </a:r>
            <a:r>
              <a:rPr lang="en-US" dirty="0"/>
              <a:t>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aquí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nivel</a:t>
            </a:r>
            <a:endParaRPr lang="en-US" dirty="0"/>
          </a:p>
          <a:p>
            <a:pPr lvl="2"/>
            <a:r>
              <a:rPr lang="en-US" dirty="0" err="1"/>
              <a:t>Tercer</a:t>
            </a:r>
            <a:r>
              <a:rPr lang="en-US" dirty="0"/>
              <a:t> </a:t>
            </a:r>
            <a:r>
              <a:rPr lang="en-US" dirty="0" err="1"/>
              <a:t>nivel</a:t>
            </a:r>
            <a:endParaRPr lang="en-US" dirty="0"/>
          </a:p>
          <a:p>
            <a:pPr lvl="3"/>
            <a:r>
              <a:rPr lang="en-US" dirty="0"/>
              <a:t>Cuarto </a:t>
            </a:r>
            <a:r>
              <a:rPr lang="en-US" dirty="0" err="1"/>
              <a:t>nivel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nivel</a:t>
            </a:r>
            <a:endParaRPr lang="es-CO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484784"/>
            <a:ext cx="5384800" cy="4536504"/>
          </a:xfrm>
        </p:spPr>
        <p:txBody>
          <a:bodyPr/>
          <a:lstStyle>
            <a:lvl1pPr marL="0" indent="0">
              <a:buNone/>
              <a:defRPr sz="2400" baseline="0">
                <a:solidFill>
                  <a:srgbClr val="8BB92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err="1"/>
              <a:t>Ingresar</a:t>
            </a:r>
            <a:r>
              <a:rPr lang="en-US" dirty="0"/>
              <a:t> </a:t>
            </a:r>
            <a:r>
              <a:rPr lang="en-US" dirty="0" err="1"/>
              <a:t>subtítulo</a:t>
            </a:r>
            <a:r>
              <a:rPr lang="en-US" dirty="0"/>
              <a:t> </a:t>
            </a:r>
            <a:r>
              <a:rPr lang="en-US" dirty="0" err="1"/>
              <a:t>aquí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nivel</a:t>
            </a:r>
            <a:endParaRPr lang="en-US" dirty="0"/>
          </a:p>
          <a:p>
            <a:pPr lvl="2"/>
            <a:r>
              <a:rPr lang="en-US" dirty="0" err="1"/>
              <a:t>Tercer</a:t>
            </a:r>
            <a:r>
              <a:rPr lang="en-US" dirty="0"/>
              <a:t> </a:t>
            </a:r>
            <a:r>
              <a:rPr lang="en-US" dirty="0" err="1"/>
              <a:t>nivel</a:t>
            </a:r>
            <a:endParaRPr lang="en-US" dirty="0"/>
          </a:p>
          <a:p>
            <a:pPr lvl="3"/>
            <a:r>
              <a:rPr lang="en-US" dirty="0"/>
              <a:t>Cuarto </a:t>
            </a:r>
            <a:r>
              <a:rPr lang="en-US" dirty="0" err="1"/>
              <a:t>nivel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nivel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40790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03959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2094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34050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ul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5947" y="1565920"/>
            <a:ext cx="5568619" cy="107099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136A2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s-CO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615947" y="2708921"/>
            <a:ext cx="5568619" cy="295232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rgbClr val="8BB92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2000">
                <a:solidFill>
                  <a:srgbClr val="404040"/>
                </a:solidFill>
                <a:latin typeface="VAG Rounded Std Light" pitchFamily="34" charset="0"/>
              </a:defRPr>
            </a:lvl2pPr>
            <a:lvl3pPr>
              <a:defRPr sz="1600">
                <a:solidFill>
                  <a:srgbClr val="404040"/>
                </a:solidFill>
                <a:latin typeface="VAG Rounded Std Light" pitchFamily="34" charset="0"/>
              </a:defRPr>
            </a:lvl3pPr>
            <a:lvl4pPr>
              <a:defRPr sz="1600">
                <a:solidFill>
                  <a:srgbClr val="404040"/>
                </a:solidFill>
                <a:latin typeface="VAG Rounded Std Light" pitchFamily="34" charset="0"/>
              </a:defRPr>
            </a:lvl4pPr>
            <a:lvl5pPr>
              <a:defRPr sz="1600">
                <a:solidFill>
                  <a:srgbClr val="404040"/>
                </a:solidFill>
                <a:latin typeface="VAG Rounded Std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80496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667" y="2867026"/>
            <a:ext cx="7154333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n 1" descr="plantilla 2011-04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818" y="430214"/>
            <a:ext cx="4796367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2867818"/>
            <a:ext cx="7416800" cy="890588"/>
          </a:xfrm>
        </p:spPr>
        <p:txBody>
          <a:bodyPr/>
          <a:lstStyle>
            <a:lvl1pPr algn="l">
              <a:defRPr sz="2000"/>
            </a:lvl1pPr>
          </a:lstStyle>
          <a:p>
            <a:r>
              <a:rPr lang="es-E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44035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5794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609600" y="1905000"/>
            <a:ext cx="5384800" cy="388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905000"/>
            <a:ext cx="5384800" cy="3886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503A399A-A27E-45C9-B7C8-AFF8823A689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201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tiva Árbol 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9" y="6636"/>
            <a:ext cx="12139242" cy="6851363"/>
          </a:xfrm>
          <a:prstGeom prst="rect">
            <a:avLst/>
          </a:prstGeom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23342" y="0"/>
            <a:ext cx="10515600" cy="7747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</p:spTree>
    <p:extLst>
      <p:ext uri="{BB962C8B-B14F-4D97-AF65-F5344CB8AC3E}">
        <p14:creationId xmlns:p14="http://schemas.microsoft.com/office/powerpoint/2010/main" val="232405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tiva Sol 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0" y="0"/>
            <a:ext cx="12162284" cy="6858000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23342" y="0"/>
            <a:ext cx="10515600" cy="7747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</p:spTree>
    <p:extLst>
      <p:ext uri="{BB962C8B-B14F-4D97-AF65-F5344CB8AC3E}">
        <p14:creationId xmlns:p14="http://schemas.microsoft.com/office/powerpoint/2010/main" val="2729844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tiva Sol Ne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" y="2854"/>
            <a:ext cx="12158521" cy="6852290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23342" y="0"/>
            <a:ext cx="10515600" cy="7747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</p:spTree>
    <p:extLst>
      <p:ext uri="{BB962C8B-B14F-4D97-AF65-F5344CB8AC3E}">
        <p14:creationId xmlns:p14="http://schemas.microsoft.com/office/powerpoint/2010/main" val="3455055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tiva Sol Amari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" y="1060"/>
            <a:ext cx="12158521" cy="6855878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23342" y="0"/>
            <a:ext cx="10515600" cy="7747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</p:spTree>
    <p:extLst>
      <p:ext uri="{BB962C8B-B14F-4D97-AF65-F5344CB8AC3E}">
        <p14:creationId xmlns:p14="http://schemas.microsoft.com/office/powerpoint/2010/main" val="854153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tiva Sol Naran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" y="1659"/>
            <a:ext cx="12162764" cy="6854681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23342" y="0"/>
            <a:ext cx="10515600" cy="7747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</p:spTree>
    <p:extLst>
      <p:ext uri="{BB962C8B-B14F-4D97-AF65-F5344CB8AC3E}">
        <p14:creationId xmlns:p14="http://schemas.microsoft.com/office/powerpoint/2010/main" val="854153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tiva Sol Ve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" y="1060"/>
            <a:ext cx="12158521" cy="6855878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23342" y="0"/>
            <a:ext cx="10515600" cy="7747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</p:spTree>
    <p:extLst>
      <p:ext uri="{BB962C8B-B14F-4D97-AF65-F5344CB8AC3E}">
        <p14:creationId xmlns:p14="http://schemas.microsoft.com/office/powerpoint/2010/main" val="854153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tiva Casa Aguamar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2" y="5711"/>
            <a:ext cx="12158520" cy="685228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3342" y="0"/>
            <a:ext cx="10515600" cy="7747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image" Target="../media/image28.jp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B03929-A7B0-6C4D-984B-CE61D7DFC5AD}" type="datetimeFigureOut">
              <a:rPr lang="es-ES" smtClean="0"/>
              <a:pPr>
                <a:defRPr/>
              </a:pPr>
              <a:t>24/05/2018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FA8312D-05E9-674D-BE51-9174CBE53182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703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30" r:id="rId9"/>
    <p:sldLayoutId id="2147483931" r:id="rId10"/>
    <p:sldLayoutId id="2147483932" r:id="rId11"/>
    <p:sldLayoutId id="2147483933" r:id="rId12"/>
    <p:sldLayoutId id="2147483934" r:id="rId13"/>
    <p:sldLayoutId id="2147483955" r:id="rId14"/>
    <p:sldLayoutId id="2147483949" r:id="rId15"/>
    <p:sldLayoutId id="2147483950" r:id="rId16"/>
    <p:sldLayoutId id="2147483951" r:id="rId17"/>
    <p:sldLayoutId id="2147483952" r:id="rId18"/>
    <p:sldLayoutId id="2147483953" r:id="rId19"/>
    <p:sldLayoutId id="2147483954" r:id="rId20"/>
    <p:sldLayoutId id="2147483957" r:id="rId21"/>
    <p:sldLayoutId id="2147483958" r:id="rId22"/>
    <p:sldLayoutId id="2147483959" r:id="rId23"/>
    <p:sldLayoutId id="2147483960" r:id="rId24"/>
    <p:sldLayoutId id="2147483961" r:id="rId25"/>
    <p:sldLayoutId id="2147483962" r:id="rId26"/>
    <p:sldLayoutId id="2147483929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C2218-7CC0-4F3E-A48E-C49D085BF2CA}" type="datetimeFigureOut">
              <a:rPr lang="es-CO" smtClean="0"/>
              <a:t>24/05/2018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5CFAE-77C3-487A-A71C-1F492D66EAE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6787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3" r:id="rId8"/>
    <p:sldLayoutId id="2147483974" r:id="rId9"/>
    <p:sldLayoutId id="2147483975" r:id="rId1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40404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7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7.png"/><Relationship Id="rId4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://www.google.com.co/url?sa=i&amp;rct=j&amp;q=arco+electrico&amp;source=images&amp;cd=&amp;cad=rja&amp;docid=W15apCJ1E08xwM&amp;tbnid=rNBxQnPM9fRaqM:&amp;ved=0CAUQjRw&amp;url=http://www.jmcprl.net/ELECTR%20INSHT/ARCO%20ELECTRICO%20(1).html&amp;ei=IoFIUazPA4-s8QTVlICwCg&amp;bvm=bv.43828540,d.dmQ&amp;psig=AFQjCNFdw6kpWb20ZXGPFFVevHr-FSPd5w&amp;ust=1363792535144642" TargetMode="Externa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7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hyperlink" Target="https://www.google.com.co/imgres?imgurl=http://cdn.clasipar.com/pictures/photos/003/305/216/vga_876_2520_extra1.jpg&amp;imgrefurl=http://clasipar.paraguay.com/cascos_de_seguridad_dielectricos_con_arnes_de_y_certificacion_a_precio_de_oferta__1608251.html&amp;docid=KlnNKBBaN3rBUM&amp;tbnid=JBm9QIsRRoVVzM:&amp;w=250&amp;h=188&amp;hl=es&amp;bih=700&amp;biw=1391&amp;ved=0ahUKEwiFraLZs_HOAhXBHx4KHcqeAT0QMwggKAAwAA&amp;iact=mrc&amp;uact=8" TargetMode="Externa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2.jpeg"/><Relationship Id="rId11" Type="http://schemas.openxmlformats.org/officeDocument/2006/relationships/image" Target="../media/image37.png"/><Relationship Id="rId5" Type="http://schemas.openxmlformats.org/officeDocument/2006/relationships/image" Target="../media/image61.jpeg"/><Relationship Id="rId10" Type="http://schemas.openxmlformats.org/officeDocument/2006/relationships/image" Target="../media/image66.emf"/><Relationship Id="rId4" Type="http://schemas.openxmlformats.org/officeDocument/2006/relationships/image" Target="../media/image60.jpeg"/><Relationship Id="rId9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VID-20160407-WA0013.mp4" TargetMode="External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4404591" y="4242132"/>
            <a:ext cx="70326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>
                <a:solidFill>
                  <a:schemeClr val="bg1"/>
                </a:solidFill>
                <a:latin typeface="VAG Rounded Std Bold"/>
                <a:cs typeface="VAG Rounded Std Bold"/>
              </a:rPr>
              <a:t>RIESGO ELÉCTRICO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4404591" y="5214850"/>
            <a:ext cx="1439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 smtClean="0">
                <a:solidFill>
                  <a:schemeClr val="bg1"/>
                </a:solidFill>
                <a:latin typeface="VAG Rounded Std Light"/>
                <a:cs typeface="VAG Rounded Std Light"/>
              </a:rPr>
              <a:t>Mayo</a:t>
            </a:r>
            <a:endParaRPr lang="es-ES" sz="4000" dirty="0">
              <a:solidFill>
                <a:schemeClr val="bg1"/>
              </a:solidFill>
              <a:latin typeface="VAG Rounded Std Light"/>
              <a:cs typeface="VAG Rounded Std Light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4404591" y="5795778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chemeClr val="bg1"/>
                </a:solidFill>
                <a:latin typeface="VAG Rounded Std Light"/>
                <a:cs typeface="VAG Rounded Std Light"/>
              </a:rPr>
              <a:t>2018</a:t>
            </a:r>
            <a:endParaRPr lang="es-ES" sz="2400" dirty="0">
              <a:solidFill>
                <a:schemeClr val="bg1"/>
              </a:solidFill>
              <a:latin typeface="VAG Rounded Std Light"/>
              <a:cs typeface="VAG Rounded Std Light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844" y="307967"/>
            <a:ext cx="1503218" cy="75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4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Qué es el riesgo eléctrico</a:t>
            </a:r>
            <a:r>
              <a:rPr lang="es-CO" dirty="0" smtClean="0"/>
              <a:t>?**</a:t>
            </a:r>
            <a:endParaRPr lang="es-CO" dirty="0"/>
          </a:p>
        </p:txBody>
      </p:sp>
      <p:sp>
        <p:nvSpPr>
          <p:cNvPr id="4" name="AutoShape 4" descr="Resultado de imagen para riesgo electr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3078" name="Picture 6" descr="Resultado de imagen para riesgo electr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42" y="1540686"/>
            <a:ext cx="2447025" cy="342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/>
          <p:cNvGrpSpPr/>
          <p:nvPr/>
        </p:nvGrpSpPr>
        <p:grpSpPr>
          <a:xfrm>
            <a:off x="9310658" y="3298587"/>
            <a:ext cx="2195962" cy="1898970"/>
            <a:chOff x="3608459" y="2784144"/>
            <a:chExt cx="1768759" cy="1679218"/>
          </a:xfrm>
        </p:grpSpPr>
        <p:pic>
          <p:nvPicPr>
            <p:cNvPr id="3080" name="Picture 8" descr="Resultado de imagen para riesgo electrico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111"/>
            <a:stretch/>
          </p:blipFill>
          <p:spPr bwMode="auto">
            <a:xfrm>
              <a:off x="3608459" y="2948887"/>
              <a:ext cx="1632281" cy="1514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uadroTexto 4"/>
            <p:cNvSpPr txBox="1"/>
            <p:nvPr/>
          </p:nvSpPr>
          <p:spPr>
            <a:xfrm>
              <a:off x="4967785" y="2784144"/>
              <a:ext cx="409433" cy="106308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s-CO" dirty="0"/>
            </a:p>
          </p:txBody>
        </p:sp>
      </p:grpSp>
      <p:sp>
        <p:nvSpPr>
          <p:cNvPr id="7" name="CuadroTexto 6"/>
          <p:cNvSpPr txBox="1"/>
          <p:nvPr/>
        </p:nvSpPr>
        <p:spPr>
          <a:xfrm>
            <a:off x="3270367" y="1283140"/>
            <a:ext cx="36981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latin typeface="Century Gothic" panose="020B0502020202020204" pitchFamily="34" charset="0"/>
              </a:rPr>
              <a:t>Lesión producida por el efecto de la corriente eléctrica al entrar en contacto con una persona o un animal.</a:t>
            </a:r>
            <a:endParaRPr lang="es-CO" dirty="0">
              <a:latin typeface="Century Gothic" panose="020B0502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3548417" y="3500905"/>
            <a:ext cx="49115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Se </a:t>
            </a:r>
            <a:r>
              <a:rPr lang="es-CO" dirty="0">
                <a:solidFill>
                  <a:srgbClr val="000000"/>
                </a:solidFill>
                <a:latin typeface="Century Gothic" panose="020B0502020202020204" pitchFamily="34" charset="0"/>
              </a:rPr>
              <a:t>puede originar en cualquier tarea que implique manipulación o maniobra de instalaciones eléctricas de baja, media y alta </a:t>
            </a:r>
            <a:r>
              <a:rPr lang="es-CO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tensión.</a:t>
            </a:r>
          </a:p>
        </p:txBody>
      </p:sp>
      <p:sp>
        <p:nvSpPr>
          <p:cNvPr id="9" name="Rectángulo 8"/>
          <p:cNvSpPr/>
          <p:nvPr/>
        </p:nvSpPr>
        <p:spPr>
          <a:xfrm>
            <a:off x="6770980" y="2277493"/>
            <a:ext cx="47356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Con </a:t>
            </a:r>
            <a:r>
              <a:rPr lang="es-CO" dirty="0">
                <a:solidFill>
                  <a:srgbClr val="000000"/>
                </a:solidFill>
                <a:latin typeface="Century Gothic" panose="020B0502020202020204" pitchFamily="34" charset="0"/>
              </a:rPr>
              <a:t>potencial de daño suficiente para producir fenómenos de electrocución y quemaduras. </a:t>
            </a:r>
            <a:endParaRPr lang="es-CO" dirty="0">
              <a:latin typeface="Century Gothic" panose="020B0502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792393" y="4887536"/>
            <a:ext cx="4518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Durante las operaciones </a:t>
            </a:r>
            <a:r>
              <a:rPr lang="es-CO" dirty="0">
                <a:solidFill>
                  <a:srgbClr val="000000"/>
                </a:solidFill>
                <a:latin typeface="Century Gothic" panose="020B0502020202020204" pitchFamily="34" charset="0"/>
              </a:rPr>
              <a:t>de mantenimiento de este tipo de instalaciones y reparación de aparatos eléctricos.</a:t>
            </a:r>
            <a:endParaRPr lang="es-CO" dirty="0">
              <a:latin typeface="Century Gothic" panose="020B0502020202020204" pitchFamily="34" charset="0"/>
            </a:endParaRPr>
          </a:p>
        </p:txBody>
      </p:sp>
      <p:pic>
        <p:nvPicPr>
          <p:cNvPr id="3082" name="Picture 10" descr="Resultado de imagen para simbolo alta tensiÃ³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69"/>
          <a:stretch/>
        </p:blipFill>
        <p:spPr bwMode="auto">
          <a:xfrm>
            <a:off x="9452234" y="5136290"/>
            <a:ext cx="1800225" cy="79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281064"/>
            <a:ext cx="757514" cy="3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ttp://renelec.com.ar/wp-content/uploads/2015/12/transformadores.jp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602" y="3663773"/>
            <a:ext cx="3105150" cy="23285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Infraestructura CHEC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794314" y="1046922"/>
            <a:ext cx="10515600" cy="4823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16019" y="901147"/>
            <a:ext cx="11424190" cy="5194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CO" sz="3200" dirty="0">
                <a:solidFill>
                  <a:schemeClr val="tx1"/>
                </a:solidFill>
                <a:latin typeface="Century Gothic" panose="020B0502020202020204" pitchFamily="34" charset="0"/>
              </a:rPr>
              <a:t>Redes de alta, media y baja tensión.</a:t>
            </a:r>
          </a:p>
          <a:p>
            <a:endParaRPr lang="es-CO" sz="32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s-CO" sz="3200" dirty="0">
                <a:solidFill>
                  <a:schemeClr val="tx1"/>
                </a:solidFill>
                <a:latin typeface="Century Gothic" panose="020B0502020202020204" pitchFamily="34" charset="0"/>
              </a:rPr>
              <a:t>Transformadores.</a:t>
            </a:r>
          </a:p>
          <a:p>
            <a:endParaRPr lang="es-CO" sz="32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s-CO" sz="3200" dirty="0">
                <a:solidFill>
                  <a:schemeClr val="tx1"/>
                </a:solidFill>
                <a:latin typeface="Century Gothic" panose="020B0502020202020204" pitchFamily="34" charset="0"/>
              </a:rPr>
              <a:t>Torres-Postes – Estructuras.</a:t>
            </a:r>
          </a:p>
          <a:p>
            <a:pPr algn="ctr"/>
            <a:endParaRPr lang="es-CO" sz="3200" dirty="0">
              <a:solidFill>
                <a:srgbClr val="C00000"/>
              </a:solidFill>
              <a:latin typeface="Century Gothic" panose="020B0502020202020204" pitchFamily="34" charset="0"/>
            </a:endParaRPr>
          </a:p>
          <a:p>
            <a:pPr algn="ctr"/>
            <a:endParaRPr lang="es-CO" sz="3200" dirty="0">
              <a:solidFill>
                <a:srgbClr val="C00000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s-CO" sz="3200" dirty="0">
                <a:solidFill>
                  <a:srgbClr val="C00000"/>
                </a:solidFill>
                <a:latin typeface="Century Gothic" panose="020B0502020202020204" pitchFamily="34" charset="0"/>
              </a:rPr>
              <a:t> </a:t>
            </a:r>
            <a:endParaRPr lang="es-ES" sz="3200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Imagen 7" descr="mantenimiento-contruccion-bajaymedia-tension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979" y="2380780"/>
            <a:ext cx="3245002" cy="2156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RPP/Referencial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110" y="4220418"/>
            <a:ext cx="3437697" cy="208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281064"/>
            <a:ext cx="757514" cy="3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3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Riesgo </a:t>
            </a:r>
            <a:r>
              <a:rPr lang="es-ES" dirty="0" smtClean="0"/>
              <a:t>eléctrico*</a:t>
            </a:r>
            <a:endParaRPr lang="es-ES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16835" y="3498574"/>
            <a:ext cx="11330608" cy="2650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pPr algn="ctr"/>
            <a:endParaRPr lang="es-CO" dirty="0">
              <a:solidFill>
                <a:srgbClr val="C00000"/>
              </a:solidFill>
            </a:endParaRP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57199" y="1033670"/>
            <a:ext cx="11522765" cy="50924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O" dirty="0">
                <a:latin typeface="Century Gothic" panose="020B0502020202020204" pitchFamily="34" charset="0"/>
              </a:rPr>
              <a:t>Es todo aquel riesgo originado por la energía eléctrica: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CO" dirty="0">
                <a:latin typeface="Century Gothic" panose="020B0502020202020204" pitchFamily="34" charset="0"/>
              </a:rPr>
              <a:t>Choque eléctrico por contacto directo o indirecto.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CO" dirty="0">
                <a:latin typeface="Century Gothic" panose="020B0502020202020204" pitchFamily="34" charset="0"/>
              </a:rPr>
              <a:t>Arco eléctrico.</a:t>
            </a:r>
          </a:p>
          <a:p>
            <a:pPr marL="0" indent="0" algn="just">
              <a:buNone/>
            </a:pPr>
            <a:endParaRPr lang="es-CO" dirty="0">
              <a:latin typeface="Century Gothic" panose="020B0502020202020204" pitchFamily="34" charset="0"/>
            </a:endParaRPr>
          </a:p>
          <a:p>
            <a:pPr algn="just"/>
            <a:endParaRPr lang="es-CO" dirty="0">
              <a:latin typeface="Century Gothic" panose="020B0502020202020204" pitchFamily="34" charset="0"/>
            </a:endParaRPr>
          </a:p>
        </p:txBody>
      </p:sp>
      <p:pic>
        <p:nvPicPr>
          <p:cNvPr id="9" name="Picture 80" descr="indi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975" y="2539210"/>
            <a:ext cx="5262668" cy="388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281064"/>
            <a:ext cx="757514" cy="3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8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Protocolo actuación </a:t>
            </a:r>
          </a:p>
        </p:txBody>
      </p:sp>
      <p:sp>
        <p:nvSpPr>
          <p:cNvPr id="3" name="Rectángulo redondeado 2"/>
          <p:cNvSpPr/>
          <p:nvPr/>
        </p:nvSpPr>
        <p:spPr>
          <a:xfrm>
            <a:off x="662610" y="1126435"/>
            <a:ext cx="2411895" cy="15107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Eventos donde se ve involucrada infraestructura CHEC</a:t>
            </a:r>
          </a:p>
        </p:txBody>
      </p:sp>
      <p:sp>
        <p:nvSpPr>
          <p:cNvPr id="4" name="Rectángulo redondeado 3"/>
          <p:cNvSpPr/>
          <p:nvPr/>
        </p:nvSpPr>
        <p:spPr>
          <a:xfrm>
            <a:off x="4446105" y="1265583"/>
            <a:ext cx="1914939" cy="98728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Aseguramiento del área</a:t>
            </a:r>
          </a:p>
        </p:txBody>
      </p:sp>
      <p:sp>
        <p:nvSpPr>
          <p:cNvPr id="5" name="Rectángulo redondeado 4"/>
          <p:cNvSpPr/>
          <p:nvPr/>
        </p:nvSpPr>
        <p:spPr>
          <a:xfrm>
            <a:off x="6626087" y="901148"/>
            <a:ext cx="2915478" cy="16962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Comunicación CHEC:</a:t>
            </a:r>
          </a:p>
          <a:p>
            <a:pPr algn="ctr"/>
            <a:r>
              <a:rPr lang="es-CO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.Call Center (línea 115).</a:t>
            </a:r>
          </a:p>
          <a:p>
            <a:pPr algn="ctr"/>
            <a:r>
              <a:rPr lang="es-CO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.Línea atención de emergencias CLD (8899396)</a:t>
            </a:r>
          </a:p>
        </p:txBody>
      </p:sp>
      <p:cxnSp>
        <p:nvCxnSpPr>
          <p:cNvPr id="12" name="Conector recto de flecha 11"/>
          <p:cNvCxnSpPr>
            <a:endCxn id="5" idx="1"/>
          </p:cNvCxnSpPr>
          <p:nvPr/>
        </p:nvCxnSpPr>
        <p:spPr>
          <a:xfrm>
            <a:off x="6354419" y="1716156"/>
            <a:ext cx="271668" cy="33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V="1">
            <a:off x="3074504" y="1736035"/>
            <a:ext cx="133847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ángulo redondeado 23"/>
          <p:cNvSpPr/>
          <p:nvPr/>
        </p:nvSpPr>
        <p:spPr>
          <a:xfrm>
            <a:off x="2816086" y="4711152"/>
            <a:ext cx="1981201" cy="10137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Intervención terceros zona(s) afectada(s)</a:t>
            </a:r>
            <a:endParaRPr lang="es-CO" sz="1600" b="1" dirty="0">
              <a:latin typeface="Century Gothic" panose="020B0502020202020204" pitchFamily="34" charset="0"/>
            </a:endParaRPr>
          </a:p>
        </p:txBody>
      </p:sp>
      <p:cxnSp>
        <p:nvCxnSpPr>
          <p:cNvPr id="25" name="Conector recto de flecha 24"/>
          <p:cNvCxnSpPr>
            <a:stCxn id="5" idx="3"/>
          </p:cNvCxnSpPr>
          <p:nvPr/>
        </p:nvCxnSpPr>
        <p:spPr>
          <a:xfrm>
            <a:off x="9541565" y="1749287"/>
            <a:ext cx="1152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ángulo redondeado 16"/>
          <p:cNvSpPr/>
          <p:nvPr/>
        </p:nvSpPr>
        <p:spPr>
          <a:xfrm>
            <a:off x="9548193" y="2604054"/>
            <a:ext cx="2339007" cy="174265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Coordinación por parte de CHEC para des-energizar circuito(s) en zona(s) afectadas</a:t>
            </a:r>
          </a:p>
        </p:txBody>
      </p:sp>
      <p:cxnSp>
        <p:nvCxnSpPr>
          <p:cNvPr id="19" name="Conector recto de flecha 18"/>
          <p:cNvCxnSpPr>
            <a:endCxn id="17" idx="0"/>
          </p:cNvCxnSpPr>
          <p:nvPr/>
        </p:nvCxnSpPr>
        <p:spPr>
          <a:xfrm>
            <a:off x="10707758" y="1749286"/>
            <a:ext cx="9939" cy="85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ángulo redondeado 22"/>
          <p:cNvSpPr/>
          <p:nvPr/>
        </p:nvSpPr>
        <p:spPr>
          <a:xfrm>
            <a:off x="6374295" y="4359969"/>
            <a:ext cx="2835966" cy="16830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Aval por parte de CHEC para que terceros realicen intervención en zona(s) afectada(s)</a:t>
            </a:r>
            <a:endParaRPr lang="es-CO" sz="1600" b="1" dirty="0">
              <a:latin typeface="Century Gothic" panose="020B0502020202020204" pitchFamily="34" charset="0"/>
            </a:endParaRPr>
          </a:p>
        </p:txBody>
      </p:sp>
      <p:cxnSp>
        <p:nvCxnSpPr>
          <p:cNvPr id="26" name="Conector recto de flecha 25"/>
          <p:cNvCxnSpPr/>
          <p:nvPr/>
        </p:nvCxnSpPr>
        <p:spPr>
          <a:xfrm>
            <a:off x="10740888" y="4366590"/>
            <a:ext cx="9939" cy="85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 flipH="1" flipV="1">
            <a:off x="9210262" y="5241237"/>
            <a:ext cx="1550503" cy="6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/>
          <p:nvPr/>
        </p:nvCxnSpPr>
        <p:spPr>
          <a:xfrm flipH="1" flipV="1">
            <a:off x="4803915" y="5247863"/>
            <a:ext cx="1550503" cy="6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agen 1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281064"/>
            <a:ext cx="757514" cy="3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7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Choque o contacto </a:t>
            </a:r>
            <a:r>
              <a:rPr lang="es-ES" dirty="0" smtClean="0"/>
              <a:t>eléctrico*</a:t>
            </a:r>
            <a:endParaRPr lang="es-ES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16835" y="3498574"/>
            <a:ext cx="11330608" cy="2650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pPr algn="ctr"/>
            <a:endParaRPr lang="es-CO" dirty="0">
              <a:solidFill>
                <a:srgbClr val="C00000"/>
              </a:solidFill>
            </a:endParaRP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57199" y="1033670"/>
            <a:ext cx="11522765" cy="50924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s-CO" sz="2400" dirty="0">
                <a:latin typeface="Century Gothic" panose="020B0502020202020204" pitchFamily="34" charset="0"/>
              </a:rPr>
              <a:t>El choque eléctrico es la </a:t>
            </a:r>
            <a:r>
              <a:rPr lang="es-CO" sz="2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estimulación física </a:t>
            </a:r>
            <a:r>
              <a:rPr lang="es-CO" sz="2400" dirty="0">
                <a:latin typeface="Century Gothic" panose="020B0502020202020204" pitchFamily="34" charset="0"/>
              </a:rPr>
              <a:t>que ocurre cuando la corriente eléctrica circula por el cuerpo.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CO" sz="2400" dirty="0">
                <a:latin typeface="Century Gothic" panose="020B0502020202020204" pitchFamily="34" charset="0"/>
              </a:rPr>
              <a:t>Los efectos que tiene dependen de la </a:t>
            </a:r>
            <a:r>
              <a:rPr lang="es-CO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magnitud de la corriente</a:t>
            </a:r>
            <a:r>
              <a:rPr lang="es-CO" sz="2400" dirty="0">
                <a:latin typeface="Century Gothic" panose="020B0502020202020204" pitchFamily="34" charset="0"/>
              </a:rPr>
              <a:t>, de las </a:t>
            </a:r>
            <a:r>
              <a:rPr lang="es-CO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condiciones físicas </a:t>
            </a:r>
            <a:r>
              <a:rPr lang="es-CO" sz="2400" dirty="0">
                <a:latin typeface="Century Gothic" panose="020B0502020202020204" pitchFamily="34" charset="0"/>
              </a:rPr>
              <a:t>de la persona y del </a:t>
            </a:r>
            <a:r>
              <a:rPr lang="es-CO" sz="2400" dirty="0">
                <a:solidFill>
                  <a:srgbClr val="0070C0"/>
                </a:solidFill>
                <a:latin typeface="Century Gothic" panose="020B0502020202020204" pitchFamily="34" charset="0"/>
              </a:rPr>
              <a:t>tiempo de exposición</a:t>
            </a:r>
            <a:r>
              <a:rPr lang="es-CO" sz="2400" dirty="0">
                <a:latin typeface="Century Gothic" panose="020B0502020202020204" pitchFamily="34" charset="0"/>
              </a:rPr>
              <a:t>. </a:t>
            </a:r>
          </a:p>
          <a:p>
            <a:pPr marL="0" indent="0" algn="just">
              <a:buNone/>
            </a:pPr>
            <a:endParaRPr lang="es-CO" sz="2400" dirty="0">
              <a:latin typeface="Century Gothic" panose="020B0502020202020204" pitchFamily="34" charset="0"/>
            </a:endParaRPr>
          </a:p>
          <a:p>
            <a:pPr algn="just"/>
            <a:endParaRPr lang="es-CO" sz="2400" dirty="0">
              <a:latin typeface="Century Gothic" panose="020B0502020202020204" pitchFamily="34" charset="0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312" y="2799977"/>
            <a:ext cx="5824331" cy="3640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281064"/>
            <a:ext cx="757514" cy="3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9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Contacto indirecto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16835" y="3498574"/>
            <a:ext cx="11330608" cy="2650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pPr algn="ctr"/>
            <a:endParaRPr lang="es-CO" dirty="0">
              <a:solidFill>
                <a:srgbClr val="C00000"/>
              </a:solidFill>
            </a:endParaRP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57199" y="1033670"/>
            <a:ext cx="11522765" cy="50924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altLang="es-CO" dirty="0">
                <a:ea typeface="ＭＳ Ｐゴシック" panose="020B0600070205080204" pitchFamily="34" charset="-128"/>
              </a:rPr>
              <a:t>Contacto </a:t>
            </a:r>
            <a:r>
              <a:rPr lang="es-ES" altLang="es-CO" dirty="0">
                <a:ea typeface="ＭＳ Ｐゴシック" panose="020B0600070205080204" pitchFamily="34" charset="-128"/>
              </a:rPr>
              <a:t>con </a:t>
            </a:r>
            <a:r>
              <a:rPr lang="es-ES" altLang="es-CO" dirty="0">
                <a:solidFill>
                  <a:srgbClr val="0070C0"/>
                </a:solidFill>
                <a:ea typeface="ＭＳ Ｐゴシック" panose="020B0600070205080204" pitchFamily="34" charset="-128"/>
              </a:rPr>
              <a:t>partes puestas  accidentalmente en tensión</a:t>
            </a:r>
            <a:r>
              <a:rPr lang="es-ES" altLang="es-CO" dirty="0">
                <a:ea typeface="ＭＳ Ｐゴシック" panose="020B0600070205080204" pitchFamily="34" charset="-128"/>
              </a:rPr>
              <a:t>,</a:t>
            </a:r>
            <a:r>
              <a:rPr lang="es-ES_tradnl" altLang="es-CO" dirty="0">
                <a:ea typeface="ＭＳ Ｐゴシック" panose="020B0600070205080204" pitchFamily="34" charset="-128"/>
              </a:rPr>
              <a:t> </a:t>
            </a:r>
            <a:r>
              <a:rPr lang="es-ES" altLang="es-CO" dirty="0">
                <a:ea typeface="ＭＳ Ｐゴシック" panose="020B0600070205080204" pitchFamily="34" charset="-128"/>
              </a:rPr>
              <a:t>por no formar parte del circuito eléctrico.</a:t>
            </a:r>
            <a:endParaRPr lang="es-ES_tradnl" altLang="es-CO" dirty="0">
              <a:ea typeface="ＭＳ Ｐゴシック" panose="020B0600070205080204" pitchFamily="34" charset="-128"/>
            </a:endParaRPr>
          </a:p>
          <a:p>
            <a:pPr marL="0" indent="0" algn="just">
              <a:buNone/>
            </a:pPr>
            <a:endParaRPr lang="es-CO" dirty="0"/>
          </a:p>
          <a:p>
            <a:pPr algn="just"/>
            <a:endParaRPr lang="es-CO" dirty="0"/>
          </a:p>
        </p:txBody>
      </p:sp>
      <p:pic>
        <p:nvPicPr>
          <p:cNvPr id="9" name="Picture 85" descr="containdirec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69772" y="1983566"/>
            <a:ext cx="6408712" cy="425969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281064"/>
            <a:ext cx="757514" cy="3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5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Contacto indirecto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16835" y="3498574"/>
            <a:ext cx="11330608" cy="2650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pPr algn="ctr"/>
            <a:endParaRPr lang="es-CO" dirty="0">
              <a:solidFill>
                <a:srgbClr val="C00000"/>
              </a:solidFill>
            </a:endParaRP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57199" y="1033670"/>
            <a:ext cx="11522765" cy="50924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s-CO" dirty="0"/>
          </a:p>
          <a:p>
            <a:pPr algn="just"/>
            <a:endParaRPr lang="es-CO" dirty="0"/>
          </a:p>
        </p:txBody>
      </p:sp>
      <p:pic>
        <p:nvPicPr>
          <p:cNvPr id="7" name="Picture 6" descr="http://homeworksinsp.com/images/ElectrocutionBen450px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771" y="988529"/>
            <a:ext cx="7487064" cy="5490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281064"/>
            <a:ext cx="757514" cy="3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3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Contacto directo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16835" y="3498574"/>
            <a:ext cx="11330608" cy="2650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pPr algn="ctr"/>
            <a:endParaRPr lang="es-CO" dirty="0">
              <a:solidFill>
                <a:srgbClr val="C00000"/>
              </a:solidFill>
            </a:endParaRP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57199" y="1033670"/>
            <a:ext cx="11522765" cy="50924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ES" altLang="es-CO" dirty="0">
                <a:ea typeface="ＭＳ Ｐゴシック" panose="020B0600070205080204" pitchFamily="34" charset="-128"/>
              </a:rPr>
              <a:t>Contacto</a:t>
            </a:r>
            <a:r>
              <a:rPr lang="es-ES_tradnl" altLang="es-CO" dirty="0">
                <a:ea typeface="ＭＳ Ｐゴシック" panose="020B0600070205080204" pitchFamily="34" charset="-128"/>
              </a:rPr>
              <a:t> de personas o animales</a:t>
            </a:r>
            <a:r>
              <a:rPr lang="es-ES" altLang="es-CO" dirty="0">
                <a:ea typeface="ＭＳ Ｐゴシック" panose="020B0600070205080204" pitchFamily="34" charset="-128"/>
              </a:rPr>
              <a:t> con </a:t>
            </a:r>
            <a:r>
              <a:rPr lang="es-ES_tradnl" altLang="es-CO" dirty="0">
                <a:ea typeface="ＭＳ Ｐゴシック" panose="020B0600070205080204" pitchFamily="34" charset="-128"/>
              </a:rPr>
              <a:t>conductores</a:t>
            </a:r>
            <a:r>
              <a:rPr lang="es-ES" altLang="es-CO" dirty="0">
                <a:ea typeface="ＭＳ Ｐゴシック" panose="020B0600070205080204" pitchFamily="34" charset="-128"/>
              </a:rPr>
              <a:t> </a:t>
            </a:r>
            <a:r>
              <a:rPr lang="es-ES_tradnl" altLang="es-CO" dirty="0">
                <a:ea typeface="ＭＳ Ｐゴシック" panose="020B0600070205080204" pitchFamily="34" charset="-128"/>
              </a:rPr>
              <a:t>activos</a:t>
            </a:r>
            <a:r>
              <a:rPr lang="es-ES" altLang="es-CO" dirty="0">
                <a:ea typeface="ＭＳ Ｐゴシック" panose="020B0600070205080204" pitchFamily="34" charset="-128"/>
              </a:rPr>
              <a:t> de </a:t>
            </a:r>
            <a:r>
              <a:rPr lang="es-ES_tradnl" altLang="es-CO" dirty="0">
                <a:ea typeface="ＭＳ Ｐゴシック" panose="020B0600070205080204" pitchFamily="34" charset="-128"/>
              </a:rPr>
              <a:t>una </a:t>
            </a:r>
            <a:r>
              <a:rPr lang="es-ES" altLang="es-CO" dirty="0">
                <a:ea typeface="ＭＳ Ｐゴシック" panose="020B0600070205080204" pitchFamily="34" charset="-128"/>
              </a:rPr>
              <a:t>instalación o elementos habitualmente en tensión.</a:t>
            </a:r>
            <a:endParaRPr lang="es-ES_tradnl" altLang="es-CO" dirty="0">
              <a:ea typeface="ＭＳ Ｐゴシック" panose="020B0600070205080204" pitchFamily="34" charset="-128"/>
            </a:endParaRPr>
          </a:p>
          <a:p>
            <a:pPr marL="0" indent="0" algn="just">
              <a:buNone/>
            </a:pPr>
            <a:endParaRPr lang="es-CO" dirty="0"/>
          </a:p>
          <a:p>
            <a:pPr algn="just"/>
            <a:endParaRPr lang="es-CO" dirty="0"/>
          </a:p>
        </p:txBody>
      </p:sp>
      <p:pic>
        <p:nvPicPr>
          <p:cNvPr id="5" name="Picture 86" descr="94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8805" y="2174845"/>
            <a:ext cx="5820308" cy="39910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281064"/>
            <a:ext cx="757514" cy="3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4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/>
              <a:t>Fenómenos y consecuencias del choque eléctrico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50574" y="3498574"/>
            <a:ext cx="11330608" cy="2650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pPr algn="ctr"/>
            <a:endParaRPr lang="es-CO" dirty="0">
              <a:solidFill>
                <a:srgbClr val="C00000"/>
              </a:solidFill>
            </a:endParaRP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57199" y="1033670"/>
            <a:ext cx="11522765" cy="50924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s-CO" dirty="0"/>
          </a:p>
        </p:txBody>
      </p:sp>
      <p:pic>
        <p:nvPicPr>
          <p:cNvPr id="7" name="5 Marcador de contenido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5825" y="897699"/>
            <a:ext cx="9460372" cy="538336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281064"/>
            <a:ext cx="757514" cy="3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0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Arco eléctrico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16835" y="3498574"/>
            <a:ext cx="11330608" cy="2650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pPr algn="ctr"/>
            <a:endParaRPr lang="es-CO" dirty="0">
              <a:solidFill>
                <a:srgbClr val="C00000"/>
              </a:solidFill>
            </a:endParaRP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57199" y="1033670"/>
            <a:ext cx="11522765" cy="50924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es-CO" sz="2400" dirty="0">
                <a:latin typeface="Century Gothic" panose="020B0502020202020204" pitchFamily="34" charset="0"/>
                <a:cs typeface="Arial" panose="020B0604020202020204" pitchFamily="34" charset="0"/>
              </a:rPr>
              <a:t>Un arco eléctrico es la </a:t>
            </a:r>
            <a:r>
              <a:rPr lang="es-CO" sz="2400" dirty="0">
                <a:solidFill>
                  <a:srgbClr val="0070C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circulación de corriente a través del aire </a:t>
            </a:r>
            <a:r>
              <a:rPr lang="es-CO" sz="2400" dirty="0">
                <a:latin typeface="Century Gothic" panose="020B0502020202020204" pitchFamily="34" charset="0"/>
                <a:cs typeface="Arial" panose="020B0604020202020204" pitchFamily="34" charset="0"/>
              </a:rPr>
              <a:t>entre dos partes energizadas o entre una  energizada y otra que este puesta a tierra, caracterizadas por </a:t>
            </a:r>
            <a:r>
              <a:rPr lang="es-CO" sz="2400" dirty="0">
                <a:solidFill>
                  <a:srgbClr val="0070C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una alta liberación de energía en forma de calor y presión</a:t>
            </a:r>
            <a:r>
              <a:rPr lang="es-CO" sz="2400" dirty="0"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_tradnl" altLang="es-CO" sz="2400" dirty="0">
                <a:latin typeface="Century Gothic" panose="020B0502020202020204" pitchFamily="34" charset="0"/>
                <a:cs typeface="Arial" panose="020B0604020202020204" pitchFamily="34" charset="0"/>
              </a:rPr>
              <a:t>En </a:t>
            </a:r>
            <a:r>
              <a:rPr lang="es-ES_tradnl" altLang="es-CO" sz="2400" dirty="0">
                <a:solidFill>
                  <a:srgbClr val="0070C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Baja tensión se necesita </a:t>
            </a:r>
            <a:r>
              <a:rPr lang="es-ES_tradnl" altLang="es-CO" sz="2400" dirty="0">
                <a:latin typeface="Century Gothic" panose="020B0502020202020204" pitchFamily="34" charset="0"/>
                <a:cs typeface="Arial" panose="020B0604020202020204" pitchFamily="34" charset="0"/>
              </a:rPr>
              <a:t>que exista </a:t>
            </a:r>
            <a:r>
              <a:rPr lang="es-ES_tradnl" altLang="es-CO" sz="2400" dirty="0">
                <a:solidFill>
                  <a:srgbClr val="0070C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contacto</a:t>
            </a:r>
            <a:r>
              <a:rPr lang="es-ES_tradnl" altLang="es-CO" sz="2400" dirty="0">
                <a:latin typeface="Century Gothic" panose="020B0502020202020204" pitchFamily="34" charset="0"/>
                <a:cs typeface="Arial" panose="020B0604020202020204" pitchFamily="34" charset="0"/>
              </a:rPr>
              <a:t> para que se produzca un arco Eléctrico.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_tradnl" altLang="es-CO" sz="2400" dirty="0">
                <a:solidFill>
                  <a:srgbClr val="0070C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En Media y  Alta tensión es suficiente con la aproximación incorrecta</a:t>
            </a:r>
            <a:r>
              <a:rPr lang="es-ES_tradnl" altLang="es-CO" sz="2400" dirty="0"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  <a:endParaRPr lang="es-CO" sz="2400" dirty="0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s-ES_tradnl" altLang="es-CO" sz="2400" dirty="0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endParaRPr lang="es-ES_tradnl" sz="2400" dirty="0">
              <a:latin typeface="Century Gothic" panose="020B0502020202020204" pitchFamily="34" charset="0"/>
              <a:ea typeface="ＭＳ Ｐゴシック" panose="020B0600070205080204" pitchFamily="34" charset="-128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s-CO" sz="2400" dirty="0">
              <a:latin typeface="Century Gothic" panose="020B0502020202020204" pitchFamily="34" charset="0"/>
            </a:endParaRPr>
          </a:p>
          <a:p>
            <a:pPr algn="just"/>
            <a:endParaRPr lang="es-CO" sz="2400" dirty="0">
              <a:latin typeface="Century Gothic" panose="020B0502020202020204" pitchFamily="34" charset="0"/>
            </a:endParaRPr>
          </a:p>
        </p:txBody>
      </p:sp>
      <p:pic>
        <p:nvPicPr>
          <p:cNvPr id="7" name="Picture 7" descr="http://www.jmcprl.net/ELECTR%20INSHT/ARCO%20ELECTRICO%20(1)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2951" y="4137622"/>
            <a:ext cx="3350840" cy="235125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344" y="4148607"/>
            <a:ext cx="2760179" cy="2344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281064"/>
            <a:ext cx="757514" cy="3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8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1443013" y="2997082"/>
            <a:ext cx="3816424" cy="5089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2400" dirty="0" smtClean="0">
                <a:latin typeface="Century Gothic" panose="020B0502020202020204" pitchFamily="34" charset="0"/>
              </a:rPr>
              <a:t>Quienes Somos…</a:t>
            </a:r>
            <a:br>
              <a:rPr lang="es-CO" sz="2400" dirty="0" smtClean="0">
                <a:latin typeface="Century Gothic" panose="020B0502020202020204" pitchFamily="34" charset="0"/>
              </a:rPr>
            </a:br>
            <a:endParaRPr lang="es-CO" sz="2400" dirty="0">
              <a:latin typeface="Century Gothic" panose="020B0502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307" y="1207919"/>
            <a:ext cx="5299745" cy="49237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281064"/>
            <a:ext cx="757514" cy="3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1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Causas del arco eléctrico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16835" y="3498574"/>
            <a:ext cx="11330608" cy="2650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pPr algn="ctr"/>
            <a:endParaRPr lang="es-CO" dirty="0">
              <a:solidFill>
                <a:srgbClr val="C00000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1219050" y="781877"/>
            <a:ext cx="5870864" cy="586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s-ES" dirty="0">
                <a:latin typeface="Century Gothic" panose="020B0502020202020204" pitchFamily="34" charset="0"/>
                <a:cs typeface="Arial" panose="020B0604020202020204" pitchFamily="34" charset="0"/>
              </a:rPr>
              <a:t>Polvo, condensación o corrosión.</a:t>
            </a:r>
          </a:p>
          <a:p>
            <a:pPr marL="285750" indent="-285750" algn="just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s-ES" dirty="0">
                <a:latin typeface="Century Gothic" panose="020B0502020202020204" pitchFamily="34" charset="0"/>
                <a:cs typeface="Arial" panose="020B0604020202020204" pitchFamily="34" charset="0"/>
              </a:rPr>
              <a:t>Acercamiento accidental.</a:t>
            </a:r>
          </a:p>
          <a:p>
            <a:pPr marL="285750" indent="-285750" algn="just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s-ES" dirty="0">
                <a:latin typeface="Century Gothic" panose="020B0502020202020204" pitchFamily="34" charset="0"/>
                <a:cs typeface="Arial" panose="020B0604020202020204" pitchFamily="34" charset="0"/>
              </a:rPr>
              <a:t>Descargas atmosféricas.</a:t>
            </a:r>
          </a:p>
          <a:p>
            <a:pPr marL="285750" indent="-285750" algn="just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s-ES" dirty="0">
                <a:latin typeface="Century Gothic" panose="020B0502020202020204" pitchFamily="34" charset="0"/>
                <a:cs typeface="Arial" panose="020B0604020202020204" pitchFamily="34" charset="0"/>
              </a:rPr>
              <a:t>Sobretensiones o fallas de aislamiento.</a:t>
            </a:r>
          </a:p>
          <a:p>
            <a:pPr marL="285750" indent="-285750" algn="just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s-ES" dirty="0">
                <a:latin typeface="Century Gothic" panose="020B0502020202020204" pitchFamily="34" charset="0"/>
                <a:cs typeface="Arial" panose="020B0604020202020204" pitchFamily="34" charset="0"/>
              </a:rPr>
              <a:t>Corto circuito.</a:t>
            </a:r>
          </a:p>
          <a:p>
            <a:pPr marL="285750" indent="-285750" algn="just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s-ES" dirty="0">
                <a:latin typeface="Century Gothic" panose="020B0502020202020204" pitchFamily="34" charset="0"/>
                <a:cs typeface="Arial" panose="020B0604020202020204" pitchFamily="34" charset="0"/>
              </a:rPr>
              <a:t>Falta de mantenimiento.</a:t>
            </a:r>
          </a:p>
          <a:p>
            <a:pPr marL="285750" indent="-285750" algn="just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s-ES" dirty="0">
                <a:latin typeface="Century Gothic" panose="020B0502020202020204" pitchFamily="34" charset="0"/>
                <a:cs typeface="Arial" panose="020B0604020202020204" pitchFamily="34" charset="0"/>
              </a:rPr>
              <a:t>Animales.</a:t>
            </a:r>
          </a:p>
          <a:p>
            <a:pPr marL="285750" indent="-285750" algn="just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s-ES" dirty="0">
                <a:latin typeface="Century Gothic" panose="020B0502020202020204" pitchFamily="34" charset="0"/>
                <a:cs typeface="Arial" panose="020B0604020202020204" pitchFamily="34" charset="0"/>
              </a:rPr>
              <a:t>Errores en la manipulación de herramientas.</a:t>
            </a:r>
          </a:p>
          <a:p>
            <a:pPr marL="285750" indent="-285750" algn="just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s-ES" dirty="0">
                <a:latin typeface="Century Gothic" panose="020B0502020202020204" pitchFamily="34" charset="0"/>
                <a:cs typeface="Arial" panose="020B0604020202020204" pitchFamily="34" charset="0"/>
              </a:rPr>
              <a:t>Operación de equipos de corte.</a:t>
            </a:r>
          </a:p>
          <a:p>
            <a:pPr marL="285750" indent="-285750" algn="just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s-ES" dirty="0">
                <a:latin typeface="Century Gothic" panose="020B0502020202020204" pitchFamily="34" charset="0"/>
                <a:cs typeface="Arial" panose="020B0604020202020204" pitchFamily="34" charset="0"/>
              </a:rPr>
              <a:t>Apertura y cierre de puertas y cubiertas.</a:t>
            </a:r>
          </a:p>
          <a:p>
            <a:pPr marL="285750" indent="-285750" algn="just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s-ES" dirty="0">
                <a:latin typeface="Century Gothic" panose="020B0502020202020204" pitchFamily="34" charset="0"/>
                <a:cs typeface="Arial" panose="020B0604020202020204" pitchFamily="34" charset="0"/>
              </a:rPr>
              <a:t>Inserción y retiro de equipos.</a:t>
            </a:r>
          </a:p>
          <a:p>
            <a:pPr marL="285750" indent="-285750" algn="just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s-ES" dirty="0">
                <a:latin typeface="Century Gothic" panose="020B0502020202020204" pitchFamily="34" charset="0"/>
                <a:cs typeface="Arial" panose="020B0604020202020204" pitchFamily="34" charset="0"/>
              </a:rPr>
              <a:t>Instalación de equipo de prueba y tierras.</a:t>
            </a:r>
          </a:p>
          <a:p>
            <a:pPr marL="285750" indent="-285750" algn="just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s-ES" dirty="0">
                <a:latin typeface="Century Gothic" panose="020B0502020202020204" pitchFamily="34" charset="0"/>
                <a:cs typeface="Arial" panose="020B0604020202020204" pitchFamily="34" charset="0"/>
              </a:rPr>
              <a:t>Ejecución de mantenimiento.</a:t>
            </a:r>
          </a:p>
          <a:p>
            <a:pPr marL="285750" indent="-285750" algn="just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s-ES" dirty="0">
                <a:latin typeface="Century Gothic" panose="020B0502020202020204" pitchFamily="34" charset="0"/>
                <a:cs typeface="Arial" panose="020B0604020202020204" pitchFamily="34" charset="0"/>
              </a:rPr>
              <a:t>Medición en los sistemas.</a:t>
            </a:r>
          </a:p>
          <a:p>
            <a:pPr marL="285750" indent="-285750" algn="just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es-ES" dirty="0">
                <a:latin typeface="Century Gothic" panose="020B0502020202020204" pitchFamily="34" charset="0"/>
                <a:cs typeface="Arial" panose="020B0604020202020204" pitchFamily="34" charset="0"/>
              </a:rPr>
              <a:t>....entre otros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281064"/>
            <a:ext cx="757514" cy="3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/>
              <a:t>Fenómenos y consecuencias del arco eléctrico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16835" y="3498574"/>
            <a:ext cx="11330608" cy="2650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pPr algn="ctr"/>
            <a:endParaRPr lang="es-CO" dirty="0">
              <a:solidFill>
                <a:srgbClr val="C00000"/>
              </a:solidFill>
            </a:endParaRP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57199" y="1033670"/>
            <a:ext cx="11522765" cy="50924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endParaRPr lang="es-CO" dirty="0"/>
          </a:p>
          <a:p>
            <a:pPr algn="just"/>
            <a:endParaRPr lang="es-CO" dirty="0"/>
          </a:p>
        </p:txBody>
      </p:sp>
      <p:sp>
        <p:nvSpPr>
          <p:cNvPr id="10" name="Marcador de contenido 2"/>
          <p:cNvSpPr txBox="1">
            <a:spLocks/>
          </p:cNvSpPr>
          <p:nvPr/>
        </p:nvSpPr>
        <p:spPr>
          <a:xfrm>
            <a:off x="457199" y="901148"/>
            <a:ext cx="10714383" cy="465349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040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4040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040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rgbClr val="4040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rgbClr val="40404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es-ES_tradnl" altLang="es-CO" sz="2200" u="sng" dirty="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Liberación de energía </a:t>
            </a:r>
            <a:r>
              <a:rPr lang="es-ES_tradnl" altLang="es-CO" sz="2200" dirty="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térmica: Entre 10.000ºC  a  20.000ºC en el punto de falla. </a:t>
            </a:r>
            <a:r>
              <a:rPr lang="es-ES_tradnl" altLang="es-CO" sz="2200" b="1" u="sng" dirty="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QUEMADURAS DE 2do Y 3er GRADO.</a:t>
            </a:r>
          </a:p>
          <a:p>
            <a:pPr algn="just"/>
            <a:endParaRPr lang="es-ES_tradnl" altLang="es-CO" sz="2200" b="1" u="sng" dirty="0">
              <a:solidFill>
                <a:schemeClr val="tx1"/>
              </a:solidFill>
              <a:latin typeface="Century Gothic" panose="020B0502020202020204" pitchFamily="34" charset="0"/>
              <a:ea typeface="ＭＳ Ｐゴシック" panose="020B0600070205080204" pitchFamily="34" charset="-128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s-ES_tradnl" altLang="es-CO" sz="2200" u="sng" dirty="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Radiación Ultravioleta:</a:t>
            </a:r>
            <a:r>
              <a:rPr lang="es-ES_tradnl" altLang="es-CO" sz="2200" dirty="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s-ES_tradnl" altLang="es-CO" sz="2200" b="1" dirty="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LESIONES DE LA RETINA</a:t>
            </a:r>
            <a:r>
              <a:rPr lang="es-ES_tradnl" altLang="es-CO" sz="2200" dirty="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.</a:t>
            </a:r>
          </a:p>
          <a:p>
            <a:pPr algn="just"/>
            <a:endParaRPr lang="es-ES_tradnl" altLang="es-CO" sz="2200" dirty="0">
              <a:solidFill>
                <a:schemeClr val="tx1"/>
              </a:solidFill>
              <a:latin typeface="Century Gothic" panose="020B0502020202020204" pitchFamily="34" charset="0"/>
              <a:ea typeface="ＭＳ Ｐゴシック" panose="020B0600070205080204" pitchFamily="34" charset="-128"/>
            </a:endParaRPr>
          </a:p>
          <a:p>
            <a:pPr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s-ES_tradnl" altLang="es-CO" sz="2200" u="sng" dirty="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Explosiones:</a:t>
            </a:r>
            <a:r>
              <a:rPr lang="es-ES_tradnl" altLang="es-CO" sz="2200" dirty="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  Aumento súbito de la presión que convierten en proyectiles a pequeñas piezas metálicas. Niveles de ruido superiores a 120dB,. </a:t>
            </a:r>
            <a:r>
              <a:rPr lang="es-ES_tradnl" altLang="es-CO" sz="2200" b="1" dirty="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LESIONES POR PARTICULAS  Y  DAÑOS AUDITIVOS.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s-ES_tradnl" altLang="es-CO" sz="2200" b="1" dirty="0">
              <a:latin typeface="Century Gothic" panose="020B0502020202020204" pitchFamily="34" charset="0"/>
              <a:ea typeface="ＭＳ Ｐゴシック" panose="020B0600070205080204" pitchFamily="34" charset="-128"/>
            </a:endParaRPr>
          </a:p>
          <a:p>
            <a:pPr marL="457200" indent="-457200" algn="just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s-ES_tradnl" altLang="es-CO" sz="2200" u="sng" dirty="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Partículas y gases: </a:t>
            </a:r>
            <a:r>
              <a:rPr lang="es-ES_tradnl" altLang="es-CO" sz="2200" dirty="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El aumento de la corriente y temperaturas facilita  la formación de plasmas y vapores metálicos tóxicos que al enfriarse y reaccionar con el oxigeno del aire  producen humo negro y gris. Al producirse la descarga el enlace iónico del O2 se rompe produciendo un gas llamado ozono. </a:t>
            </a:r>
            <a:r>
              <a:rPr lang="es-ES_tradnl" altLang="es-CO" sz="2200" b="1" dirty="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INHALACIÓN DE GASES </a:t>
            </a:r>
            <a:r>
              <a:rPr lang="es-ES_tradnl" altLang="es-CO" sz="2200" b="1" dirty="0" smtClean="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rPr>
              <a:t>TOXICOS</a:t>
            </a:r>
            <a:endParaRPr lang="es-CO" sz="2200" dirty="0">
              <a:latin typeface="Century Gothic" panose="020B0502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281064"/>
            <a:ext cx="757514" cy="3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7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Protección contra choque eléctrico y/o arco eléctrico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16835" y="3498574"/>
            <a:ext cx="11330608" cy="2650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pPr algn="ctr"/>
            <a:endParaRPr lang="es-CO" dirty="0">
              <a:solidFill>
                <a:srgbClr val="C00000"/>
              </a:solidFill>
            </a:endParaRP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57199" y="1033670"/>
            <a:ext cx="11522765" cy="50924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es-CO" dirty="0">
                <a:latin typeface="Century Gothic" panose="020B0502020202020204" pitchFamily="34" charset="0"/>
                <a:cs typeface="Arial" panose="020B0604020202020204" pitchFamily="34" charset="0"/>
              </a:rPr>
              <a:t>Uso de elementos de protección personal para riesgo eléctrico</a:t>
            </a:r>
          </a:p>
          <a:p>
            <a:pPr>
              <a:buFont typeface="Wingdings" panose="05000000000000000000" pitchFamily="2" charset="2"/>
              <a:buChar char="Ø"/>
            </a:pPr>
            <a:endParaRPr lang="es-ES_tradnl" altLang="es-CO" dirty="0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endParaRPr lang="es-ES_tradnl" dirty="0">
              <a:latin typeface="Century Gothic" panose="020B0502020202020204" pitchFamily="34" charset="0"/>
              <a:ea typeface="ＭＳ Ｐゴシック" panose="020B0600070205080204" pitchFamily="34" charset="-128"/>
            </a:endParaRPr>
          </a:p>
          <a:p>
            <a:pPr marL="0" indent="0" algn="just">
              <a:buNone/>
            </a:pPr>
            <a:endParaRPr lang="es-CO" dirty="0">
              <a:latin typeface="Century Gothic" panose="020B0502020202020204" pitchFamily="34" charset="0"/>
            </a:endParaRPr>
          </a:p>
          <a:p>
            <a:pPr algn="just"/>
            <a:endParaRPr lang="es-CO" dirty="0">
              <a:latin typeface="Century Gothic" panose="020B0502020202020204" pitchFamily="34" charset="0"/>
            </a:endParaRPr>
          </a:p>
        </p:txBody>
      </p:sp>
      <p:pic>
        <p:nvPicPr>
          <p:cNvPr id="7" name="Imagen 6" descr="Resultado de imagen para imagenes cascos dielectricos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9" y="1810160"/>
            <a:ext cx="2160239" cy="172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" descr="DSC0337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640" y="1839906"/>
            <a:ext cx="2232248" cy="1676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DSC0951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447" y="1813402"/>
            <a:ext cx="2217108" cy="1662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 descr="DSC0951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361" y="1817509"/>
            <a:ext cx="2216900" cy="1662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 descr="http://www.calzadokondor.com.co/images/fotos/20138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22" y="4018703"/>
            <a:ext cx="2808311" cy="1876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http://www.evisos.com.ve/images/advertisements/2009/06/13/pertigas-telescopicas-para-trabajos-en-alta-tension-encuentralas_5d1753dd5_3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18956" y="3951799"/>
            <a:ext cx="2502256" cy="1876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30547" y="4028662"/>
            <a:ext cx="3141574" cy="177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75035" y="3935887"/>
            <a:ext cx="1645974" cy="199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281064"/>
            <a:ext cx="757514" cy="3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Tensiones de paso y contacto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16835" y="3445565"/>
            <a:ext cx="11330608" cy="2650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VAG Rounded Std Light" charset="0"/>
                <a:ea typeface="VAG Rounded Std Light" charset="0"/>
                <a:cs typeface="VAG Rounded Std Light" charset="0"/>
              </a:defRPr>
            </a:lvl1pPr>
          </a:lstStyle>
          <a:p>
            <a:pPr algn="ctr"/>
            <a:endParaRPr lang="es-CO" dirty="0">
              <a:solidFill>
                <a:srgbClr val="C00000"/>
              </a:solidFill>
            </a:endParaRPr>
          </a:p>
        </p:txBody>
      </p:sp>
      <p:sp>
        <p:nvSpPr>
          <p:cNvPr id="8" name="Marcador de contenido 2"/>
          <p:cNvSpPr txBox="1">
            <a:spLocks/>
          </p:cNvSpPr>
          <p:nvPr/>
        </p:nvSpPr>
        <p:spPr>
          <a:xfrm>
            <a:off x="457199" y="1033670"/>
            <a:ext cx="11522765" cy="50924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endParaRPr lang="es-CO" dirty="0"/>
          </a:p>
          <a:p>
            <a:pPr marL="0" indent="0" algn="just">
              <a:buNone/>
            </a:pPr>
            <a:r>
              <a:rPr lang="es-CO" sz="8000" dirty="0">
                <a:hlinkClick r:id="rId2" action="ppaction://hlinkfile"/>
              </a:rPr>
              <a:t>VIDEO</a:t>
            </a:r>
            <a:r>
              <a:rPr lang="es-CO" sz="8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471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528129" y="4856202"/>
            <a:ext cx="12186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6600" dirty="0">
                <a:solidFill>
                  <a:schemeClr val="bg1"/>
                </a:solidFill>
                <a:latin typeface="VAG Rounded Std Bold"/>
                <a:cs typeface="VAG Rounded Std Bold"/>
              </a:rPr>
              <a:t>Fin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470" y="4400550"/>
            <a:ext cx="21209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6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776" y="894415"/>
            <a:ext cx="9260699" cy="517812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281064"/>
            <a:ext cx="757514" cy="3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0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498" y="1010364"/>
            <a:ext cx="5544616" cy="528142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732" y="951536"/>
            <a:ext cx="3357024" cy="53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1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" t="18571" r="-304" b="-281"/>
          <a:stretch/>
        </p:blipFill>
        <p:spPr>
          <a:xfrm>
            <a:off x="1509142" y="1097449"/>
            <a:ext cx="9144000" cy="517499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281064"/>
            <a:ext cx="757514" cy="3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3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46171" y="2838734"/>
            <a:ext cx="10515600" cy="774700"/>
          </a:xfrm>
        </p:spPr>
        <p:txBody>
          <a:bodyPr>
            <a:normAutofit/>
          </a:bodyPr>
          <a:lstStyle/>
          <a:p>
            <a:pPr algn="ctr"/>
            <a:r>
              <a:rPr lang="es-CO" sz="3600" dirty="0" smtClean="0">
                <a:solidFill>
                  <a:srgbClr val="0070C0"/>
                </a:solidFill>
                <a:latin typeface="Century Gothic" panose="020B0502020202020204" pitchFamily="34" charset="0"/>
              </a:rPr>
              <a:t>Definiciones iniciales</a:t>
            </a:r>
            <a:endParaRPr lang="es-CO" sz="3600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281064"/>
            <a:ext cx="757514" cy="3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2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¿Qué es la energía?*</a:t>
            </a:r>
            <a:endParaRPr lang="es-CO" dirty="0"/>
          </a:p>
        </p:txBody>
      </p:sp>
      <p:sp>
        <p:nvSpPr>
          <p:cNvPr id="3" name="4 CuadroTexto"/>
          <p:cNvSpPr txBox="1"/>
          <p:nvPr/>
        </p:nvSpPr>
        <p:spPr>
          <a:xfrm>
            <a:off x="823342" y="2513475"/>
            <a:ext cx="32674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000" dirty="0" smtClean="0">
                <a:latin typeface="Century Gothic" panose="020B0502020202020204" pitchFamily="34" charset="0"/>
              </a:rPr>
              <a:t>Capacidad </a:t>
            </a:r>
            <a:r>
              <a:rPr lang="es-CO" sz="2000" dirty="0">
                <a:latin typeface="Century Gothic" panose="020B0502020202020204" pitchFamily="34" charset="0"/>
              </a:rPr>
              <a:t>que tiene un elemento natural o artificial de producir alteraciones en su entorno</a:t>
            </a:r>
            <a:r>
              <a:rPr lang="es-CO" sz="2000" dirty="0" smtClean="0">
                <a:latin typeface="Century Gothic" panose="020B0502020202020204" pitchFamily="34" charset="0"/>
              </a:rPr>
              <a:t>.</a:t>
            </a:r>
            <a:endParaRPr lang="es-CO" sz="2000" dirty="0">
              <a:latin typeface="Century Gothic" panose="020B0502020202020204" pitchFamily="34" charset="0"/>
            </a:endParaRPr>
          </a:p>
        </p:txBody>
      </p:sp>
      <p:pic>
        <p:nvPicPr>
          <p:cNvPr id="1026" name="Picture 2" descr="Resultado de imagen para energÃ­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19" y="1377453"/>
            <a:ext cx="6970108" cy="390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281064"/>
            <a:ext cx="757514" cy="3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8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¿Qué es un riesgo?</a:t>
            </a:r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600502" y="1801503"/>
            <a:ext cx="6728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>
                <a:latin typeface="Century Gothic" panose="020B0502020202020204" pitchFamily="34" charset="0"/>
              </a:rPr>
              <a:t>Es la posibilidad de que se presente un daño o una desgracia, haciendo que alguien o algo sufra un perjuicio.</a:t>
            </a:r>
            <a:endParaRPr lang="es-CO" sz="2400" dirty="0">
              <a:latin typeface="Century Gothic" panose="020B0502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00502" y="3755408"/>
            <a:ext cx="6728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>
                <a:latin typeface="Century Gothic" panose="020B0502020202020204" pitchFamily="34" charset="0"/>
              </a:rPr>
              <a:t>Es la posibilidad de que algún evento ocurra, afectando desfavorablemente el normal desarrollo de las actividades.</a:t>
            </a:r>
            <a:endParaRPr lang="es-CO" sz="2400" dirty="0">
              <a:latin typeface="Century Gothic" panose="020B0502020202020204" pitchFamily="34" charset="0"/>
            </a:endParaRPr>
          </a:p>
        </p:txBody>
      </p:sp>
      <p:pic>
        <p:nvPicPr>
          <p:cNvPr id="1026" name="Picture 2" descr="Resultado de imagen para simbolo de ries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153" y="2006221"/>
            <a:ext cx="2981754" cy="272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281064"/>
            <a:ext cx="757514" cy="3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¿Qué es prevención?</a:t>
            </a:r>
            <a:endParaRPr lang="es-CO" dirty="0"/>
          </a:p>
        </p:txBody>
      </p:sp>
      <p:sp>
        <p:nvSpPr>
          <p:cNvPr id="3" name="CuadroTexto 2"/>
          <p:cNvSpPr txBox="1"/>
          <p:nvPr/>
        </p:nvSpPr>
        <p:spPr>
          <a:xfrm>
            <a:off x="5390866" y="1702493"/>
            <a:ext cx="53635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>
                <a:latin typeface="Century Gothic" panose="020B0502020202020204" pitchFamily="34" charset="0"/>
              </a:rPr>
              <a:t>Acción anticipada para evitar que suceda un daño o perjuicio a una persona o cosa.</a:t>
            </a:r>
          </a:p>
          <a:p>
            <a:endParaRPr lang="es-CO" sz="2800" dirty="0">
              <a:latin typeface="Century Gothic" panose="020B0502020202020204" pitchFamily="34" charset="0"/>
            </a:endParaRPr>
          </a:p>
          <a:p>
            <a:r>
              <a:rPr lang="es-CO" sz="2800" dirty="0" smtClean="0">
                <a:latin typeface="Century Gothic" panose="020B0502020202020204" pitchFamily="34" charset="0"/>
              </a:rPr>
              <a:t>Evitar accidentes</a:t>
            </a:r>
            <a:endParaRPr lang="es-CO" sz="2800" dirty="0">
              <a:latin typeface="Century Gothic" panose="020B0502020202020204" pitchFamily="34" charset="0"/>
            </a:endParaRPr>
          </a:p>
        </p:txBody>
      </p:sp>
      <p:pic>
        <p:nvPicPr>
          <p:cNvPr id="2052" name="Picture 4" descr="Resultado de imagen para prevenir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000" y="2142699"/>
            <a:ext cx="3363804" cy="221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281064"/>
            <a:ext cx="757514" cy="38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2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719DBDBFE1D434085C174B9CE5539B4" ma:contentTypeVersion="0" ma:contentTypeDescription="Crear nuevo documento." ma:contentTypeScope="" ma:versionID="48419fff804b2fbe11647653bca83bbc">
  <xsd:schema xmlns:xsd="http://www.w3.org/2001/XMLSchema" xmlns:xs="http://www.w3.org/2001/XMLSchema" xmlns:p="http://schemas.microsoft.com/office/2006/metadata/properties" xmlns:ns2="08b029c4-0339-44be-a6a6-e395f6baa452" targetNamespace="http://schemas.microsoft.com/office/2006/metadata/properties" ma:root="true" ma:fieldsID="5259cb44495e9d4bb90f4de50a2e3ee3" ns2:_="">
    <xsd:import namespace="08b029c4-0339-44be-a6a6-e395f6baa452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b029c4-0339-44be-a6a6-e395f6baa452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or de Id. de documento" ma:description="El valor del identificador de documento asignado a este elemento." ma:internalName="_dlc_DocId" ma:readOnly="true">
      <xsd:simpleType>
        <xsd:restriction base="dms:Text"/>
      </xsd:simpleType>
    </xsd:element>
    <xsd:element name="_dlc_DocIdUrl" ma:index="9" nillable="true" ma:displayName="Id. de documento" ma:description="Vínculo permanente a este documento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501C55B-10F0-4D0A-A090-EC342AEFD4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0042541-3B8C-44CE-BF88-2EB7BA6000C0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817ABC8A-3027-45C7-A2A5-E6368C171A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b029c4-0339-44be-a6a6-e395f6baa4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4B19D4F6-F0FC-48CD-8589-51CA0699E3E0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08b029c4-0339-44be-a6a6-e395f6baa45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6982</TotalTime>
  <Words>672</Words>
  <Application>Microsoft Office PowerPoint</Application>
  <PresentationFormat>Panorámica</PresentationFormat>
  <Paragraphs>90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24</vt:i4>
      </vt:variant>
    </vt:vector>
  </HeadingPairs>
  <TitlesOfParts>
    <vt:vector size="35" baseType="lpstr">
      <vt:lpstr>ＭＳ Ｐゴシック</vt:lpstr>
      <vt:lpstr>Arial</vt:lpstr>
      <vt:lpstr>Calibri</vt:lpstr>
      <vt:lpstr>Calibri Light</vt:lpstr>
      <vt:lpstr>Century Gothic</vt:lpstr>
      <vt:lpstr>Open Sans Extrabold</vt:lpstr>
      <vt:lpstr>VAG Rounded Std Bold</vt:lpstr>
      <vt:lpstr>VAG Rounded Std Light</vt:lpstr>
      <vt:lpstr>Wingdings</vt:lpstr>
      <vt:lpstr>Tema de Office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Definiciones iniciales</vt:lpstr>
      <vt:lpstr>¿Qué es la energía?*</vt:lpstr>
      <vt:lpstr>¿Qué es un riesgo?</vt:lpstr>
      <vt:lpstr>¿Qué es prevención?</vt:lpstr>
      <vt:lpstr>Qué es el riesgo eléctrico?**</vt:lpstr>
      <vt:lpstr>Infraestructura CHEC</vt:lpstr>
      <vt:lpstr>Riesgo eléctrico*</vt:lpstr>
      <vt:lpstr>Protocolo actuación </vt:lpstr>
      <vt:lpstr>Choque o contacto eléctrico*</vt:lpstr>
      <vt:lpstr>Contacto indirecto</vt:lpstr>
      <vt:lpstr>Contacto indirecto</vt:lpstr>
      <vt:lpstr>Contacto directo</vt:lpstr>
      <vt:lpstr>Fenómenos y consecuencias del choque eléctrico</vt:lpstr>
      <vt:lpstr>Arco eléctrico</vt:lpstr>
      <vt:lpstr>Causas del arco eléctrico</vt:lpstr>
      <vt:lpstr>Fenómenos y consecuencias del arco eléctrico</vt:lpstr>
      <vt:lpstr>Protección contra choque eléctrico y/o arco eléctrico</vt:lpstr>
      <vt:lpstr>Tensiones de paso y contacto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CLAUDIA MARCELA PELAEZ BOTERO</dc:creator>
  <cp:lastModifiedBy>Usuario</cp:lastModifiedBy>
  <cp:revision>502</cp:revision>
  <cp:lastPrinted>2017-06-02T22:21:30Z</cp:lastPrinted>
  <dcterms:created xsi:type="dcterms:W3CDTF">2017-05-19T19:59:40Z</dcterms:created>
  <dcterms:modified xsi:type="dcterms:W3CDTF">2018-05-24T11:56:45Z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0x0101004719DBDBFE1D434085C174B9CE5539B4</vt:lpwstr>
  </property>
</Properties>
</file>